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8" r:id="rId6"/>
    <p:sldId id="282" r:id="rId7"/>
    <p:sldId id="277" r:id="rId8"/>
    <p:sldId id="293" r:id="rId9"/>
    <p:sldId id="288" r:id="rId10"/>
    <p:sldId id="292" r:id="rId11"/>
    <p:sldId id="287" r:id="rId12"/>
    <p:sldId id="291" r:id="rId13"/>
    <p:sldId id="290" r:id="rId14"/>
    <p:sldId id="289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8" d="100"/>
          <a:sy n="88" d="100"/>
        </p:scale>
        <p:origin x="494" y="77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0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61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83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8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4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7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11-Nov-20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04" y="649533"/>
            <a:ext cx="1834964" cy="1811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770" y="779809"/>
            <a:ext cx="1680754" cy="1680754"/>
          </a:xfrm>
          <a:prstGeom prst="ellipse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39227" y="1999122"/>
            <a:ext cx="7351543" cy="200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5203" b="1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b="1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Automated Irrigation system Applied in Crop </a:t>
            </a:r>
            <a:r>
              <a:rPr lang="en-US" sz="3600" b="1" dirty="0" smtClean="0">
                <a:solidFill>
                  <a:schemeClr val="accent4"/>
                </a:solidFill>
                <a:latin typeface="Arial Rounded MT Bold" panose="020F0704030504030204" pitchFamily="34" charset="0"/>
              </a:rPr>
              <a:t>Farming</a:t>
            </a:r>
          </a:p>
          <a:p>
            <a:pPr algn="ctr"/>
            <a:r>
              <a:rPr lang="en-US" sz="3600" b="1" dirty="0" smtClean="0">
                <a:solidFill>
                  <a:schemeClr val="accent4"/>
                </a:solidFill>
                <a:latin typeface="Arial Rounded MT Bold" panose="020F0704030504030204" pitchFamily="34" charset="0"/>
              </a:rPr>
              <a:t>(ITC’s Green House)</a:t>
            </a:r>
            <a:endParaRPr lang="en-US" sz="8000" b="1" dirty="0">
              <a:ln w="0"/>
              <a:solidFill>
                <a:schemeClr val="accent4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2847" y="4630400"/>
            <a:ext cx="8769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n w="0"/>
                <a:solidFill>
                  <a:schemeClr val="accent4"/>
                </a:solidFill>
                <a:latin typeface="Swis721 Cn BT" panose="020B0506020202030204" pitchFamily="34" charset="0"/>
                <a:cs typeface="Times New Roman" panose="02020603050405020304" pitchFamily="18" charset="0"/>
              </a:rPr>
              <a:t>Lecturer	: HEL </a:t>
            </a:r>
            <a:r>
              <a:rPr lang="en-US" sz="2400" b="1" dirty="0" smtClean="0">
                <a:ln w="0"/>
                <a:solidFill>
                  <a:schemeClr val="accent4"/>
                </a:solidFill>
                <a:latin typeface="Swis721 Cn BT" panose="020B0506020202030204" pitchFamily="34" charset="0"/>
                <a:cs typeface="Times New Roman" panose="02020603050405020304" pitchFamily="18" charset="0"/>
              </a:rPr>
              <a:t>CHANTHAN</a:t>
            </a:r>
            <a:endParaRPr lang="en-US" sz="2400" b="1" dirty="0">
              <a:ln w="0"/>
              <a:solidFill>
                <a:schemeClr val="accent4"/>
              </a:solidFill>
              <a:latin typeface="Swis721 Cn BT" panose="020B0506020202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n w="0"/>
                <a:solidFill>
                  <a:schemeClr val="accent4"/>
                </a:solidFill>
                <a:latin typeface="Swis721 Cn BT" panose="020B0506020202030204" pitchFamily="34" charset="0"/>
                <a:cs typeface="Times New Roman" panose="02020603050405020304" pitchFamily="18" charset="0"/>
              </a:rPr>
              <a:t>Student	: PROEUNG BUNRONG	(e20191346)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n w="0"/>
                <a:solidFill>
                  <a:schemeClr val="accent4"/>
                </a:solidFill>
                <a:latin typeface="Swis721 Cn BT" panose="020B0506020202030204" pitchFamily="34" charset="0"/>
                <a:cs typeface="Times New Roman" panose="02020603050405020304" pitchFamily="18" charset="0"/>
              </a:rPr>
              <a:t>Department	: </a:t>
            </a:r>
            <a:r>
              <a:rPr lang="en-US" sz="2400" b="1" dirty="0" smtClean="0">
                <a:ln w="0"/>
                <a:solidFill>
                  <a:schemeClr val="accent4"/>
                </a:solidFill>
                <a:latin typeface="Swis721 Cn BT" panose="020B0506020202030204" pitchFamily="34" charset="0"/>
                <a:cs typeface="Times New Roman" panose="02020603050405020304" pitchFamily="18" charset="0"/>
              </a:rPr>
              <a:t>I4 </a:t>
            </a:r>
            <a:r>
              <a:rPr lang="en-US" sz="2400" b="1" dirty="0">
                <a:ln w="0"/>
                <a:solidFill>
                  <a:schemeClr val="accent4"/>
                </a:solidFill>
                <a:latin typeface="Swis721 Cn BT" panose="020B0506020202030204" pitchFamily="34" charset="0"/>
                <a:cs typeface="Times New Roman" panose="02020603050405020304" pitchFamily="18" charset="0"/>
              </a:rPr>
              <a:t>GTR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3176" y="783429"/>
            <a:ext cx="399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B050"/>
                </a:solidFill>
                <a:latin typeface="Agency FB" panose="020B0503020202020204" pitchFamily="34" charset="0"/>
              </a:rPr>
              <a:t>ThingSpeak and LCD </a:t>
            </a:r>
            <a:endParaRPr lang="en-US" sz="36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9" t="24995" r="1"/>
          <a:stretch/>
        </p:blipFill>
        <p:spPr>
          <a:xfrm>
            <a:off x="6766560" y="1712347"/>
            <a:ext cx="4965776" cy="4988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7618" t="11795" r="15720" b="4641"/>
          <a:stretch/>
        </p:blipFill>
        <p:spPr>
          <a:xfrm>
            <a:off x="531221" y="1712347"/>
            <a:ext cx="6113418" cy="4310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0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12123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0911" y="652164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B050"/>
                </a:solidFill>
                <a:latin typeface="Agency FB" panose="020B0503020202020204" pitchFamily="34" charset="0"/>
              </a:rPr>
              <a:t>Export Value </a:t>
            </a:r>
            <a:endParaRPr lang="en-US" sz="36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16" r="37464" b="5141"/>
          <a:stretch/>
        </p:blipFill>
        <p:spPr>
          <a:xfrm>
            <a:off x="551066" y="1427760"/>
            <a:ext cx="5961356" cy="5087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310" t="24548" r="51715" b="12041"/>
          <a:stretch/>
        </p:blipFill>
        <p:spPr>
          <a:xfrm>
            <a:off x="6653913" y="1427760"/>
            <a:ext cx="3683727" cy="337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8693" t="45900" r="36124" b="16895"/>
          <a:stretch/>
        </p:blipFill>
        <p:spPr>
          <a:xfrm>
            <a:off x="6653913" y="4889864"/>
            <a:ext cx="5137493" cy="1948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8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Sustainability 12 05913 g001 55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2630860"/>
            <a:ext cx="5588726" cy="39080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87678" y="1773266"/>
            <a:ext cx="9431383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	The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system is composed mainly of three parts: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		Cloud Platform, Coordinator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Node,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and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Sensor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Nodes …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78" y="966097"/>
            <a:ext cx="5567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B050"/>
                </a:solidFill>
                <a:latin typeface="Agency FB" panose="020B0503020202020204" pitchFamily="34" charset="0"/>
              </a:rPr>
              <a:t>The Composition of the system</a:t>
            </a:r>
            <a:endParaRPr lang="en-US" sz="36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86246"/>
              </p:ext>
            </p:extLst>
          </p:nvPr>
        </p:nvGraphicFramePr>
        <p:xfrm>
          <a:off x="1752174" y="1793966"/>
          <a:ext cx="8687652" cy="49971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71913">
                  <a:extLst>
                    <a:ext uri="{9D8B030D-6E8A-4147-A177-3AD203B41FA5}">
                      <a16:colId xmlns:a16="http://schemas.microsoft.com/office/drawing/2014/main" val="2037257509"/>
                    </a:ext>
                  </a:extLst>
                </a:gridCol>
                <a:gridCol w="2171913">
                  <a:extLst>
                    <a:ext uri="{9D8B030D-6E8A-4147-A177-3AD203B41FA5}">
                      <a16:colId xmlns:a16="http://schemas.microsoft.com/office/drawing/2014/main" val="760822842"/>
                    </a:ext>
                  </a:extLst>
                </a:gridCol>
                <a:gridCol w="2171913">
                  <a:extLst>
                    <a:ext uri="{9D8B030D-6E8A-4147-A177-3AD203B41FA5}">
                      <a16:colId xmlns:a16="http://schemas.microsoft.com/office/drawing/2014/main" val="2888768514"/>
                    </a:ext>
                  </a:extLst>
                </a:gridCol>
                <a:gridCol w="2171913">
                  <a:extLst>
                    <a:ext uri="{9D8B030D-6E8A-4147-A177-3AD203B41FA5}">
                      <a16:colId xmlns:a16="http://schemas.microsoft.com/office/drawing/2014/main" val="3352082646"/>
                    </a:ext>
                  </a:extLst>
                </a:gridCol>
              </a:tblGrid>
              <a:tr h="9737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</a:t>
                      </a:r>
                      <a:r>
                        <a:rPr lang="en-US" baseline="0" dirty="0" smtClean="0"/>
                        <a:t>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6 Aug – 13 Aug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14 Aug – 20 Aug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 Aug – 27 Aug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Week4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28 Aug – 3 Sep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8520145"/>
                  </a:ext>
                </a:extLst>
              </a:tr>
              <a:tr h="18177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Researching</a:t>
                      </a:r>
                    </a:p>
                    <a:p>
                      <a:pPr algn="ctr"/>
                      <a:r>
                        <a:rPr lang="en-US" baseline="0" dirty="0" smtClean="0"/>
                        <a:t>Code and test with </a:t>
                      </a:r>
                    </a:p>
                    <a:p>
                      <a:pPr algn="ctr"/>
                      <a:r>
                        <a:rPr lang="en-US" baseline="0" dirty="0" smtClean="0"/>
                        <a:t>dht11 </a:t>
                      </a:r>
                    </a:p>
                    <a:p>
                      <a:pPr algn="ctr"/>
                      <a:r>
                        <a:rPr lang="en-US" dirty="0" smtClean="0"/>
                        <a:t>Create</a:t>
                      </a:r>
                      <a:r>
                        <a:rPr lang="en-US" baseline="0" dirty="0" smtClean="0"/>
                        <a:t> charnel</a:t>
                      </a:r>
                    </a:p>
                    <a:p>
                      <a:pPr algn="ctr"/>
                      <a:r>
                        <a:rPr lang="en-US" baseline="0" dirty="0" smtClean="0"/>
                        <a:t>Thingspeak and testing. 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understand problem of code,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Using Wi-Fi with username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Combine code with coordinator and testing then send data to Thingspeak.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Collect</a:t>
                      </a:r>
                      <a:r>
                        <a:rPr lang="en-US" baseline="0" dirty="0" smtClean="0"/>
                        <a:t> data from Greenhouse send to Thingspeak </a:t>
                      </a:r>
                    </a:p>
                    <a:p>
                      <a:pPr algn="ctr"/>
                      <a:r>
                        <a:rPr lang="en-US" baseline="0" dirty="0" smtClean="0"/>
                        <a:t>And show all the result of Temperature (T1+T2)</a:t>
                      </a:r>
                    </a:p>
                    <a:p>
                      <a:pPr algn="ctr"/>
                      <a:r>
                        <a:rPr lang="en-US" baseline="0" dirty="0" smtClean="0"/>
                        <a:t>Or another Sensor on thingspeak. 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Need to Complete planning</a:t>
                      </a:r>
                      <a:r>
                        <a:rPr lang="en-US" baseline="0" dirty="0" smtClean="0"/>
                        <a:t> of first month and continue working for second month to use Camera in greenhouse. </a:t>
                      </a:r>
                      <a:r>
                        <a:rPr lang="en-US" dirty="0" smtClean="0"/>
                        <a:t> 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497810"/>
                  </a:ext>
                </a:extLst>
              </a:tr>
              <a:tr h="113607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Missing:</a:t>
                      </a:r>
                      <a:r>
                        <a:rPr lang="en-US" baseline="0" dirty="0" smtClean="0"/>
                        <a:t> testing some error, problem to understand something in code 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58021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87678" y="966097"/>
            <a:ext cx="452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B050"/>
                </a:solidFill>
                <a:latin typeface="Agency FB" panose="020B0503020202020204" pitchFamily="34" charset="0"/>
              </a:rPr>
              <a:t>Planning for first month</a:t>
            </a:r>
            <a:endParaRPr lang="en-US" sz="36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35099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94561" y="1366691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B050"/>
                </a:solidFill>
                <a:latin typeface="Agency FB" panose="020B0503020202020204" pitchFamily="34" charset="0"/>
              </a:rPr>
              <a:t>Outline</a:t>
            </a:r>
            <a:endParaRPr lang="en-US" sz="36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2870" y="2333897"/>
            <a:ext cx="46155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>
                <a:latin typeface="Agency FB" panose="020B0503020202020204" pitchFamily="34" charset="0"/>
              </a:rPr>
              <a:t>System Working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latin typeface="Agency FB" panose="020B0503020202020204" pitchFamily="34" charset="0"/>
              </a:rPr>
              <a:t>Code Coordinator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latin typeface="Agency FB" panose="020B0503020202020204" pitchFamily="34" charset="0"/>
              </a:rPr>
              <a:t>Code NodeMCU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latin typeface="Agency FB" panose="020B0503020202020204" pitchFamily="34" charset="0"/>
              </a:rPr>
              <a:t>ThingSpeak and LCD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latin typeface="Agency FB" panose="020B0503020202020204" pitchFamily="34" charset="0"/>
              </a:rPr>
              <a:t>Export Value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75111" y="208386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748245" y="2620060"/>
            <a:ext cx="83885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333333"/>
                </a:solidFill>
                <a:latin typeface="Agency FB" panose="020B0503020202020204" pitchFamily="34" charset="0"/>
              </a:rPr>
              <a:t>	Collecting </a:t>
            </a:r>
            <a:r>
              <a:rPr lang="en-US" sz="2400" dirty="0">
                <a:solidFill>
                  <a:srgbClr val="333333"/>
                </a:solidFill>
                <a:latin typeface="Agency FB" panose="020B0503020202020204" pitchFamily="34" charset="0"/>
              </a:rPr>
              <a:t>data : Temperature, Humidity, Moisture, Solar Radiation from ITC GREENHOUSE. We have two sensor nodes working in Greenhouse and a Coordinator collected data from those nodes sending data to ThingSpeak using </a:t>
            </a:r>
            <a:r>
              <a:rPr lang="en-US" sz="2400" dirty="0" smtClean="0">
                <a:solidFill>
                  <a:srgbClr val="333333"/>
                </a:solidFill>
                <a:latin typeface="Agency FB" panose="020B0503020202020204" pitchFamily="34" charset="0"/>
              </a:rPr>
              <a:t>NodeMCU </a:t>
            </a:r>
            <a:r>
              <a:rPr lang="en-US" sz="2400" dirty="0" smtClean="0">
                <a:latin typeface="Agency FB" panose="020B0503020202020204" pitchFamily="34" charset="0"/>
              </a:rPr>
              <a:t>by delay 2minutes.</a:t>
            </a: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6190" y="1445068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B050"/>
                </a:solidFill>
                <a:latin typeface="Agency FB" panose="020B0503020202020204" pitchFamily="34" charset="0"/>
              </a:rPr>
              <a:t>System Working</a:t>
            </a:r>
            <a:endParaRPr lang="en-US" sz="36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8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5666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18" y="560881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B050"/>
                </a:solidFill>
                <a:latin typeface="Agency FB" panose="020B0503020202020204" pitchFamily="34" charset="0"/>
              </a:rPr>
              <a:t>Code Coordinator</a:t>
            </a:r>
            <a:endParaRPr lang="en-US" sz="36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271" r="64634" b="14885"/>
          <a:stretch/>
        </p:blipFill>
        <p:spPr>
          <a:xfrm>
            <a:off x="443368" y="1336478"/>
            <a:ext cx="3998003" cy="5077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773" r="72255" b="14945"/>
          <a:stretch/>
        </p:blipFill>
        <p:spPr>
          <a:xfrm>
            <a:off x="4457945" y="1336478"/>
            <a:ext cx="3154995" cy="5071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5394" r="65039" b="15309"/>
          <a:stretch/>
        </p:blipFill>
        <p:spPr>
          <a:xfrm>
            <a:off x="7629514" y="1336478"/>
            <a:ext cx="3979011" cy="5076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50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5666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379" r="68079" b="14969"/>
          <a:stretch/>
        </p:blipFill>
        <p:spPr>
          <a:xfrm>
            <a:off x="1131972" y="1124324"/>
            <a:ext cx="3901582" cy="5476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5201" r="56630" b="14792"/>
          <a:stretch/>
        </p:blipFill>
        <p:spPr>
          <a:xfrm>
            <a:off x="5262212" y="1124324"/>
            <a:ext cx="5277537" cy="5476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1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3176" y="783429"/>
            <a:ext cx="3103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00B050"/>
                </a:solidFill>
                <a:latin typeface="Agency FB" panose="020B0503020202020204" pitchFamily="34" charset="0"/>
              </a:rPr>
              <a:t>Code NodeMCU</a:t>
            </a:r>
            <a:endParaRPr lang="en-US" sz="36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299" r="60154" b="14260"/>
          <a:stretch/>
        </p:blipFill>
        <p:spPr>
          <a:xfrm>
            <a:off x="1118179" y="1624976"/>
            <a:ext cx="4598126" cy="5221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281" r="65168" b="15076"/>
          <a:stretch/>
        </p:blipFill>
        <p:spPr>
          <a:xfrm>
            <a:off x="5785974" y="1624976"/>
            <a:ext cx="4063080" cy="5221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423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12123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Project Analysis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5273" r="63571" b="15099"/>
          <a:stretch/>
        </p:blipFill>
        <p:spPr>
          <a:xfrm>
            <a:off x="1350393" y="1428932"/>
            <a:ext cx="4210758" cy="5177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5324" r="62918" b="15253"/>
          <a:stretch/>
        </p:blipFill>
        <p:spPr>
          <a:xfrm>
            <a:off x="5627349" y="1430105"/>
            <a:ext cx="4300423" cy="5176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5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71af3243-3dd4-4a8d-8c0d-dd76da1f02a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233</Words>
  <Application>Microsoft Office PowerPoint</Application>
  <PresentationFormat>Widescreen</PresentationFormat>
  <Paragraphs>76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Microsoft YaHei</vt:lpstr>
      <vt:lpstr>Agency FB</vt:lpstr>
      <vt:lpstr>Arial</vt:lpstr>
      <vt:lpstr>Arial Rounded MT Bold</vt:lpstr>
      <vt:lpstr>Calibri</vt:lpstr>
      <vt:lpstr>Century Gothic</vt:lpstr>
      <vt:lpstr>DaunPenh</vt:lpstr>
      <vt:lpstr>Segoe UI Light</vt:lpstr>
      <vt:lpstr>Swis721 Cn BT</vt:lpstr>
      <vt:lpstr>Times New Roman</vt:lpstr>
      <vt:lpstr>Wingdings</vt:lpstr>
      <vt:lpstr>Office Theme</vt:lpstr>
      <vt:lpstr>PowerPoint Presentation</vt:lpstr>
      <vt:lpstr>Project analysis slide 4</vt:lpstr>
      <vt:lpstr>Project analysis slide 10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2020-08-13T02:58:31Z</dcterms:created>
  <dcterms:modified xsi:type="dcterms:W3CDTF">2020-11-11T05:14:51Z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